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sldIdLst>
    <p:sldId id="281" r:id="rId2"/>
    <p:sldId id="308" r:id="rId3"/>
    <p:sldId id="284" r:id="rId4"/>
    <p:sldId id="283" r:id="rId5"/>
    <p:sldId id="285" r:id="rId6"/>
    <p:sldId id="309" r:id="rId7"/>
    <p:sldId id="327" r:id="rId8"/>
    <p:sldId id="328" r:id="rId9"/>
    <p:sldId id="329" r:id="rId10"/>
    <p:sldId id="33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70" d="100"/>
          <a:sy n="70" d="100"/>
        </p:scale>
        <p:origin x="-2453" y="-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r>
              <a:rPr lang="en-US" sz="2400" b="1" dirty="0" smtClean="0"/>
              <a:t>	</a:t>
            </a:r>
            <a:r>
              <a:rPr lang="en-US" sz="2400" dirty="0" smtClean="0"/>
              <a:t>Analyze incorrect journal entries and prepare correcting entries.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r>
              <a:rPr lang="en-US" sz="2400" b="1" dirty="0" smtClean="0"/>
              <a:t>	</a:t>
            </a:r>
            <a:r>
              <a:rPr lang="en-US" sz="2400" dirty="0" smtClean="0"/>
              <a:t>Demonstrate how to correct errors made during the posting process. 	</a:t>
            </a: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4.	</a:t>
            </a:r>
            <a:r>
              <a:rPr lang="en-US" dirty="0" smtClean="0"/>
              <a:t>What </a:t>
            </a:r>
            <a:r>
              <a:rPr lang="en-US" dirty="0"/>
              <a:t>are the three steps for correcting an amount posted to an </a:t>
            </a:r>
            <a:r>
              <a:rPr lang="en-US" dirty="0" smtClean="0"/>
              <a:t>incorrect column?</a:t>
            </a:r>
            <a:r>
              <a:rPr lang="en-US" dirty="0"/>
              <a:t> </a:t>
            </a:r>
          </a:p>
          <a:p>
            <a:pPr marL="457200" indent="-4572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30781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7663" indent="-347663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1.	Draw a line through the incorrect item in the account. </a:t>
            </a:r>
          </a:p>
          <a:p>
            <a:pPr marL="347663" indent="-347663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2.	Record the posting in the correct amount column. </a:t>
            </a:r>
          </a:p>
          <a:p>
            <a:pPr marL="347663" indent="-347663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3.	Recalculate the account balance.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4-4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Memorandum for a Correcting Entry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incorrect </a:t>
            </a:r>
            <a:r>
              <a:rPr lang="en-US" dirty="0"/>
              <a:t>journal entry should be corrected with an additional journal entry, called a </a:t>
            </a:r>
            <a:r>
              <a:rPr lang="en-US" b="1" dirty="0">
                <a:solidFill>
                  <a:srgbClr val="0070C0"/>
                </a:solidFill>
              </a:rPr>
              <a:t>correcting </a:t>
            </a:r>
            <a:r>
              <a:rPr lang="en-US" b="1" dirty="0" smtClean="0">
                <a:solidFill>
                  <a:srgbClr val="0070C0"/>
                </a:solidFill>
              </a:rPr>
              <a:t>entry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4294967295"/>
          </p:nvPr>
        </p:nvSpPr>
        <p:spPr>
          <a:xfrm>
            <a:off x="457200" y="3209925"/>
            <a:ext cx="4191000" cy="3114675"/>
          </a:xfrm>
        </p:spPr>
        <p:txBody>
          <a:bodyPr>
            <a:normAutofit/>
          </a:bodyPr>
          <a:lstStyle/>
          <a:p>
            <a:r>
              <a:rPr lang="en-US" dirty="0" smtClean="0"/>
              <a:t>A memorandum is prepared as the source document describing the correction to be made.</a:t>
            </a: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28" name="Flowchart: Delay 27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Content Placeholder 31" descr="C21-SE-MC-004-Page02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3352800"/>
            <a:ext cx="4675632" cy="290088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Journal Entry to Record a Correcting Entry</a:t>
            </a:r>
            <a:endParaRPr lang="en-US" dirty="0"/>
          </a:p>
        </p:txBody>
      </p:sp>
      <p:pic>
        <p:nvPicPr>
          <p:cNvPr id="6" name="Content Placeholder 5" descr="C21-SE-MC-004-Page024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950754"/>
            <a:ext cx="8229600" cy="19166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8" name="Flowchart: Delay 7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3400" y="1600200"/>
            <a:ext cx="4724400" cy="147732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wrap="square" lIns="91440" tIns="45720" rIns="91440" bIns="45720" rtlCol="0"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dirty="0" smtClean="0"/>
              <a:t>April 17. Discovered that a payment of cash for advertising in March was journalized and posted in error as a debit to Miscellaneous Expense instead of Advertising Expense, $120.00. Memorandum No. 15.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22116" y="3581400"/>
            <a:ext cx="625684" cy="1524000"/>
            <a:chOff x="655895" y="3297238"/>
            <a:chExt cx="625684" cy="1524000"/>
          </a:xfrm>
        </p:grpSpPr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976779" y="3678238"/>
              <a:ext cx="0" cy="11430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776288" y="3648075"/>
              <a:ext cx="411163" cy="411163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>
                  <a:solidFill>
                    <a:schemeClr val="lt1"/>
                  </a:solidFill>
                </a:rPr>
                <a:t>1</a:t>
              </a:r>
            </a:p>
          </p:txBody>
        </p:sp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655895" y="3297238"/>
              <a:ext cx="6256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folHlink">
                  <a:gamma/>
                  <a:shade val="60000"/>
                  <a:invGamma/>
                </a:schemeClr>
              </a:prstShdw>
            </a:effectLst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Date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76400" y="3429000"/>
            <a:ext cx="2590800" cy="1676401"/>
            <a:chOff x="2147888" y="3429000"/>
            <a:chExt cx="2590800" cy="1676401"/>
          </a:xfrm>
        </p:grpSpPr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147888" y="3560763"/>
              <a:ext cx="2590800" cy="1544638"/>
            </a:xfrm>
            <a:custGeom>
              <a:avLst/>
              <a:gdLst/>
              <a:ahLst/>
              <a:cxnLst>
                <a:cxn ang="0">
                  <a:pos x="1248" y="816"/>
                </a:cxn>
                <a:cxn ang="0">
                  <a:pos x="480" y="0"/>
                </a:cxn>
                <a:cxn ang="0">
                  <a:pos x="0" y="816"/>
                </a:cxn>
              </a:cxnLst>
              <a:rect l="0" t="0" r="r" b="b"/>
              <a:pathLst>
                <a:path w="1248" h="816">
                  <a:moveTo>
                    <a:pt x="1248" y="816"/>
                  </a:moveTo>
                  <a:lnTo>
                    <a:pt x="480" y="0"/>
                  </a:lnTo>
                  <a:lnTo>
                    <a:pt x="0" y="816"/>
                  </a:lnTo>
                </a:path>
              </a:pathLst>
            </a:custGeom>
            <a:noFill/>
            <a:ln w="38100" cmpd="sng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5" name="Group 38"/>
            <p:cNvGrpSpPr/>
            <p:nvPr/>
          </p:nvGrpSpPr>
          <p:grpSpPr>
            <a:xfrm>
              <a:off x="2278516" y="3429000"/>
              <a:ext cx="1096963" cy="411163"/>
              <a:chOff x="2278516" y="3429000"/>
              <a:chExt cx="1096963" cy="411163"/>
            </a:xfrm>
          </p:grpSpPr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2964316" y="3429000"/>
                <a:ext cx="411163" cy="4111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>
                    <a:solidFill>
                      <a:schemeClr val="lt1"/>
                    </a:solidFill>
                  </a:rPr>
                  <a:t>2</a:t>
                </a:r>
              </a:p>
            </p:txBody>
          </p:sp>
          <p:sp>
            <p:nvSpPr>
              <p:cNvPr id="27" name="Text Box 13"/>
              <p:cNvSpPr txBox="1">
                <a:spLocks noChangeArrowheads="1"/>
              </p:cNvSpPr>
              <p:nvPr/>
            </p:nvSpPr>
            <p:spPr bwMode="auto">
              <a:xfrm>
                <a:off x="2278516" y="3429000"/>
                <a:ext cx="69442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0B0F0"/>
                    </a:solidFill>
                  </a:rPr>
                  <a:t>Debit</a:t>
                </a:r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5755849" y="1600200"/>
            <a:ext cx="2928136" cy="718066"/>
            <a:chOff x="5755849" y="1676400"/>
            <a:chExt cx="2928136" cy="718066"/>
          </a:xfrm>
        </p:grpSpPr>
        <p:grpSp>
          <p:nvGrpSpPr>
            <p:cNvPr id="54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Advertising Expense</a:t>
                </a:r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Rectangle 37"/>
            <p:cNvSpPr/>
            <p:nvPr/>
          </p:nvSpPr>
          <p:spPr>
            <a:xfrm>
              <a:off x="575584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120.00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753034" y="2667000"/>
            <a:ext cx="2871269" cy="718066"/>
            <a:chOff x="5753034" y="2667000"/>
            <a:chExt cx="2871269" cy="718066"/>
          </a:xfrm>
        </p:grpSpPr>
        <p:grpSp>
          <p:nvGrpSpPr>
            <p:cNvPr id="56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Miscellaneous Expense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Rectangle 50"/>
            <p:cNvSpPr/>
            <p:nvPr/>
          </p:nvSpPr>
          <p:spPr>
            <a:xfrm>
              <a:off x="723458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120.00</a:t>
              </a:r>
            </a:p>
          </p:txBody>
        </p:sp>
      </p:grpSp>
      <p:sp>
        <p:nvSpPr>
          <p:cNvPr id="52" name="Down Arrow 51"/>
          <p:cNvSpPr/>
          <p:nvPr/>
        </p:nvSpPr>
        <p:spPr>
          <a:xfrm>
            <a:off x="7162800" y="3048000"/>
            <a:ext cx="365760" cy="36576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Up Arrow 52"/>
          <p:cNvSpPr/>
          <p:nvPr/>
        </p:nvSpPr>
        <p:spPr>
          <a:xfrm>
            <a:off x="5806440" y="1985554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2819400" y="3551237"/>
            <a:ext cx="2438400" cy="1782764"/>
            <a:chOff x="1995488" y="3551237"/>
            <a:chExt cx="2438400" cy="1782764"/>
          </a:xfrm>
        </p:grpSpPr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1995488" y="3560763"/>
              <a:ext cx="2438400" cy="1773238"/>
            </a:xfrm>
            <a:custGeom>
              <a:avLst/>
              <a:gdLst/>
              <a:ahLst/>
              <a:cxnLst>
                <a:cxn ang="0">
                  <a:pos x="1248" y="816"/>
                </a:cxn>
                <a:cxn ang="0">
                  <a:pos x="480" y="0"/>
                </a:cxn>
                <a:cxn ang="0">
                  <a:pos x="0" y="816"/>
                </a:cxn>
              </a:cxnLst>
              <a:rect l="0" t="0" r="r" b="b"/>
              <a:pathLst>
                <a:path w="1248" h="816">
                  <a:moveTo>
                    <a:pt x="1248" y="816"/>
                  </a:moveTo>
                  <a:lnTo>
                    <a:pt x="480" y="0"/>
                  </a:lnTo>
                  <a:lnTo>
                    <a:pt x="0" y="816"/>
                  </a:lnTo>
                </a:path>
              </a:pathLst>
            </a:custGeom>
            <a:noFill/>
            <a:ln w="38100" cmpd="sng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62" name="Group 38"/>
            <p:cNvGrpSpPr/>
            <p:nvPr/>
          </p:nvGrpSpPr>
          <p:grpSpPr>
            <a:xfrm>
              <a:off x="2767166" y="3551237"/>
              <a:ext cx="1209522" cy="411163"/>
              <a:chOff x="2767166" y="3551237"/>
              <a:chExt cx="1209522" cy="411163"/>
            </a:xfrm>
          </p:grpSpPr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2767166" y="3551237"/>
                <a:ext cx="411163" cy="4111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>
                    <a:solidFill>
                      <a:schemeClr val="lt1"/>
                    </a:solidFill>
                  </a:rPr>
                  <a:t>3</a:t>
                </a:r>
              </a:p>
            </p:txBody>
          </p:sp>
          <p:sp>
            <p:nvSpPr>
              <p:cNvPr id="64" name="Text Box 13"/>
              <p:cNvSpPr txBox="1">
                <a:spLocks noChangeArrowheads="1"/>
              </p:cNvSpPr>
              <p:nvPr/>
            </p:nvSpPr>
            <p:spPr bwMode="auto">
              <a:xfrm>
                <a:off x="3224366" y="3551237"/>
                <a:ext cx="75232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B0F0"/>
                    </a:solidFill>
                  </a:rPr>
                  <a:t>Credit</a:t>
                </a:r>
                <a:endParaRPr lang="en-US" dirty="0">
                  <a:solidFill>
                    <a:srgbClr val="00B0F0"/>
                  </a:solidFill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3276600" y="5334000"/>
            <a:ext cx="2443795" cy="944563"/>
            <a:chOff x="3276600" y="5334000"/>
            <a:chExt cx="2443795" cy="944563"/>
          </a:xfrm>
        </p:grpSpPr>
        <p:cxnSp>
          <p:nvCxnSpPr>
            <p:cNvPr id="66" name="Straight Arrow Connector 65"/>
            <p:cNvCxnSpPr/>
            <p:nvPr/>
          </p:nvCxnSpPr>
          <p:spPr>
            <a:xfrm flipH="1" flipV="1">
              <a:off x="3276600" y="5334000"/>
              <a:ext cx="381000" cy="762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429000" y="5867400"/>
              <a:ext cx="2291395" cy="411163"/>
              <a:chOff x="3733800" y="5638800"/>
              <a:chExt cx="2291395" cy="411163"/>
            </a:xfrm>
          </p:grpSpPr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3733800" y="5638800"/>
                <a:ext cx="411163" cy="411163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>
                    <a:solidFill>
                      <a:schemeClr val="lt1"/>
                    </a:solidFill>
                  </a:rPr>
                  <a:t>4</a:t>
                </a:r>
              </a:p>
            </p:txBody>
          </p:sp>
          <p:sp>
            <p:nvSpPr>
              <p:cNvPr id="13" name="Text Box 15"/>
              <p:cNvSpPr txBox="1">
                <a:spLocks noChangeArrowheads="1"/>
              </p:cNvSpPr>
              <p:nvPr/>
            </p:nvSpPr>
            <p:spPr bwMode="auto">
              <a:xfrm>
                <a:off x="4114800" y="5638800"/>
                <a:ext cx="1910395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folHlink">
                    <a:gamma/>
                    <a:shade val="60000"/>
                    <a:invGamma/>
                  </a:schemeClr>
                </a:prstShdw>
              </a:effec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B0F0"/>
                    </a:solidFill>
                  </a:rPr>
                  <a:t>Source </a:t>
                </a:r>
                <a:r>
                  <a:rPr lang="en-US" dirty="0" smtClean="0">
                    <a:solidFill>
                      <a:srgbClr val="00B0F0"/>
                    </a:solidFill>
                  </a:rPr>
                  <a:t> Document</a:t>
                </a:r>
                <a:endParaRPr lang="en-US" dirty="0">
                  <a:solidFill>
                    <a:srgbClr val="00B0F0"/>
                  </a:solidFill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2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Correcting an Error in Posting to the Wrong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Content Placeholder 5" descr="C21-SE-MC-004-Page025_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 b="13158"/>
          <a:stretch>
            <a:fillRect/>
          </a:stretch>
        </p:blipFill>
        <p:spPr>
          <a:xfrm>
            <a:off x="533400" y="1600205"/>
            <a:ext cx="7680960" cy="1831776"/>
          </a:xfrm>
        </p:spPr>
      </p:pic>
      <p:pic>
        <p:nvPicPr>
          <p:cNvPr id="7" name="Picture 6" descr="C21-SE-MC-004-Page025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3505200"/>
            <a:ext cx="7699980" cy="16400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472952" y="5181600"/>
            <a:ext cx="77566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 smtClean="0">
                <a:solidFill>
                  <a:srgbClr val="000000"/>
                </a:solidFill>
              </a:rPr>
              <a:t>Draw a line through the entire incorrect entry.</a:t>
            </a:r>
          </a:p>
        </p:txBody>
      </p:sp>
      <p:sp>
        <p:nvSpPr>
          <p:cNvPr id="13" name="Rectangle 29"/>
          <p:cNvSpPr>
            <a:spLocks noChangeArrowheads="1"/>
          </p:cNvSpPr>
          <p:nvPr/>
        </p:nvSpPr>
        <p:spPr bwMode="auto">
          <a:xfrm>
            <a:off x="472952" y="5541963"/>
            <a:ext cx="77566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sz="2000" dirty="0" smtClean="0">
                <a:solidFill>
                  <a:srgbClr val="000000"/>
                </a:solidFill>
              </a:rPr>
              <a:t>Record the posting in the correct account. </a:t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>
                <a:solidFill>
                  <a:srgbClr val="000000"/>
                </a:solidFill>
              </a:rPr>
              <a:t>Recalculate the account balance.</a:t>
            </a:r>
            <a:endParaRPr lang="en-US" sz="2000" dirty="0" smtClean="0"/>
          </a:p>
        </p:txBody>
      </p:sp>
      <p:sp>
        <p:nvSpPr>
          <p:cNvPr id="14" name="Oval 13"/>
          <p:cNvSpPr/>
          <p:nvPr/>
        </p:nvSpPr>
        <p:spPr>
          <a:xfrm>
            <a:off x="762000" y="4724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762000" y="29718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13" grpId="0" autoUpdateAnimBg="0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Correcting an Incorrect Amount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Content Placeholder 5" descr="C21-SE-MC-004-Page025_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37360"/>
            <a:ext cx="8229600" cy="2152794"/>
          </a:xfrm>
        </p:spPr>
      </p:pic>
      <p:sp>
        <p:nvSpPr>
          <p:cNvPr id="5" name="TextBox 4"/>
          <p:cNvSpPr txBox="1"/>
          <p:nvPr/>
        </p:nvSpPr>
        <p:spPr>
          <a:xfrm>
            <a:off x="457200" y="46290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 smtClean="0">
                <a:solidFill>
                  <a:srgbClr val="000000"/>
                </a:solidFill>
              </a:rPr>
              <a:t>Draw a line through the incorrect amount.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8" name="Flowchart: Delay 7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00400" y="1524000"/>
            <a:ext cx="990600" cy="1371600"/>
            <a:chOff x="3200400" y="1524000"/>
            <a:chExt cx="990600" cy="1371600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3352800" y="1676400"/>
              <a:ext cx="838200" cy="12192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3200400" y="1524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  <a:endParaRPr lang="en-US" b="1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953000" y="1447800"/>
            <a:ext cx="1432560" cy="1371600"/>
            <a:chOff x="4953000" y="1447800"/>
            <a:chExt cx="1432560" cy="1371600"/>
          </a:xfrm>
        </p:grpSpPr>
        <p:cxnSp>
          <p:nvCxnSpPr>
            <p:cNvPr id="18" name="Straight Arrow Connector 17"/>
            <p:cNvCxnSpPr/>
            <p:nvPr/>
          </p:nvCxnSpPr>
          <p:spPr>
            <a:xfrm flipH="1">
              <a:off x="4953000" y="1600200"/>
              <a:ext cx="1295400" cy="12192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0198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86600" y="1447800"/>
            <a:ext cx="594360" cy="1295400"/>
            <a:chOff x="7086600" y="1447800"/>
            <a:chExt cx="594360" cy="1295400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7086600" y="1600200"/>
              <a:ext cx="457200" cy="1143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7315200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  <a:endParaRPr lang="en-US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57200" y="57466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 smtClean="0">
                <a:solidFill>
                  <a:srgbClr val="000000"/>
                </a:solidFill>
              </a:rPr>
              <a:t>Recalculate the account balance.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457200" y="503549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 smtClean="0">
                <a:solidFill>
                  <a:srgbClr val="000000"/>
                </a:solidFill>
              </a:rPr>
              <a:t>Write the correct amount just above the incorrect amount in the same space.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Correcting an Amount Posted to the Wrong Column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Content Placeholder 5" descr="C21-SE-MC-004-Page025_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533400" y="1737360"/>
            <a:ext cx="8229600" cy="2152794"/>
          </a:xfrm>
        </p:spPr>
      </p:pic>
      <p:grpSp>
        <p:nvGrpSpPr>
          <p:cNvPr id="3" name="Group 6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8" name="Flowchart: Delay 7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4-4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724400" y="3341916"/>
            <a:ext cx="1356360" cy="986244"/>
            <a:chOff x="4724400" y="3341916"/>
            <a:chExt cx="1356360" cy="986244"/>
          </a:xfrm>
        </p:grpSpPr>
        <p:cxnSp>
          <p:nvCxnSpPr>
            <p:cNvPr id="27" name="Straight Arrow Connector 26"/>
            <p:cNvCxnSpPr/>
            <p:nvPr/>
          </p:nvCxnSpPr>
          <p:spPr>
            <a:xfrm flipH="1" flipV="1">
              <a:off x="4724400" y="3341916"/>
              <a:ext cx="1188720" cy="82296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7150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  <a:endParaRPr lang="en-US" b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019800" y="3341916"/>
            <a:ext cx="1356360" cy="986244"/>
            <a:chOff x="6019800" y="3341916"/>
            <a:chExt cx="1356360" cy="986244"/>
          </a:xfrm>
        </p:grpSpPr>
        <p:cxnSp>
          <p:nvCxnSpPr>
            <p:cNvPr id="16" name="Straight Arrow Connector 15"/>
            <p:cNvCxnSpPr/>
            <p:nvPr/>
          </p:nvCxnSpPr>
          <p:spPr>
            <a:xfrm flipH="1" flipV="1">
              <a:off x="6019800" y="3341916"/>
              <a:ext cx="1188720" cy="82296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70104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  <a:endParaRPr lang="en-US" b="1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62800" y="3341916"/>
            <a:ext cx="1356360" cy="986244"/>
            <a:chOff x="7162800" y="3341916"/>
            <a:chExt cx="1356360" cy="986244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7162800" y="3341916"/>
              <a:ext cx="1188720" cy="82296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81534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6</a:t>
              </a:r>
              <a:endParaRPr lang="en-US" b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57200" y="462280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	</a:t>
            </a:r>
            <a:r>
              <a:rPr lang="en-US" sz="2000" dirty="0" smtClean="0">
                <a:solidFill>
                  <a:srgbClr val="000000"/>
                </a:solidFill>
              </a:rPr>
              <a:t> Draw a line through the incorrect item in the account.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7200" y="5435600"/>
            <a:ext cx="769620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	</a:t>
            </a:r>
            <a:r>
              <a:rPr lang="en-US" sz="2000" dirty="0" smtClean="0">
                <a:solidFill>
                  <a:srgbClr val="000000"/>
                </a:solidFill>
              </a:rPr>
              <a:t> Recalculate the account balance.</a:t>
            </a:r>
            <a:endParaRPr lang="en-US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200" y="5029200"/>
            <a:ext cx="769620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347663" indent="-347663"/>
            <a:r>
              <a:rPr lang="en-US" sz="2000" b="1" dirty="0" smtClean="0">
                <a:solidFill>
                  <a:srgbClr val="FF0D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</a:t>
            </a:r>
            <a:r>
              <a:rPr lang="en-US" sz="2000" dirty="0" smtClean="0">
                <a:solidFill>
                  <a:srgbClr val="000000"/>
                </a:solidFill>
              </a:rPr>
              <a:t> Record the posting in the correct amount column.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What </a:t>
            </a:r>
            <a:r>
              <a:rPr lang="en-US" dirty="0"/>
              <a:t>is a correcting entry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A journal entry made to correct an error in the ledger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4-4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When </a:t>
            </a:r>
            <a:r>
              <a:rPr lang="en-US" dirty="0"/>
              <a:t>is a correcting entry necessary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When a transaction has been improperly journalized and posted to the ledger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4-4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4-4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What </a:t>
            </a:r>
            <a:r>
              <a:rPr lang="en-US" dirty="0"/>
              <a:t>are the three steps for correcting an incorrect amount posted to </a:t>
            </a:r>
            <a:r>
              <a:rPr lang="en-US" dirty="0" smtClean="0"/>
              <a:t>an account?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30781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7663" lvl="0" indent="-347663">
              <a:lnSpc>
                <a:spcPct val="110000"/>
              </a:lnSpc>
              <a:spcBef>
                <a:spcPts val="0"/>
              </a:spcBef>
            </a:pPr>
            <a:r>
              <a:rPr lang="en-US" sz="3200" dirty="0" smtClean="0">
                <a:ea typeface="Calibri"/>
                <a:cs typeface="Calibri"/>
              </a:rPr>
              <a:t>1.	Draw a line through the incorrect amount. </a:t>
            </a:r>
          </a:p>
          <a:p>
            <a:pPr marL="347663" lvl="0" indent="-347663">
              <a:lnSpc>
                <a:spcPct val="110000"/>
              </a:lnSpc>
              <a:spcBef>
                <a:spcPts val="0"/>
              </a:spcBef>
            </a:pPr>
            <a:r>
              <a:rPr lang="en-US" sz="3200" dirty="0" smtClean="0">
                <a:ea typeface="Calibri"/>
                <a:cs typeface="Calibri"/>
              </a:rPr>
              <a:t>2.	Write the correct amount just above the correction in the same space. </a:t>
            </a:r>
          </a:p>
          <a:p>
            <a:pPr marL="347663" lvl="0" indent="-347663">
              <a:lnSpc>
                <a:spcPct val="110000"/>
              </a:lnSpc>
              <a:spcBef>
                <a:spcPts val="0"/>
              </a:spcBef>
            </a:pPr>
            <a:r>
              <a:rPr lang="en-US" sz="3200" dirty="0" smtClean="0">
                <a:ea typeface="Calibri"/>
                <a:cs typeface="Calibri"/>
              </a:rPr>
              <a:t>3.	Recalculate the account balance.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4-4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2367</TotalTime>
  <Words>256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Slide 1</vt:lpstr>
      <vt:lpstr>Memorandum for a Correcting Entry</vt:lpstr>
      <vt:lpstr>Journal Entry to Record a Correcting Entry</vt:lpstr>
      <vt:lpstr>Correcting an Error in Posting to the Wrong Account</vt:lpstr>
      <vt:lpstr>Correcting an Incorrect Amount</vt:lpstr>
      <vt:lpstr>Correcting an Amount Posted to the Wrong Column</vt:lpstr>
      <vt:lpstr>Lesson 4-4 Audit Your Understanding</vt:lpstr>
      <vt:lpstr>Lesson 4-4 Audit Your Understanding</vt:lpstr>
      <vt:lpstr>Lesson 4-4 Audit Your Understanding</vt:lpstr>
      <vt:lpstr>Lesson 4-4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195</cp:revision>
  <dcterms:created xsi:type="dcterms:W3CDTF">2012-07-02T15:51:50Z</dcterms:created>
  <dcterms:modified xsi:type="dcterms:W3CDTF">2012-12-21T21:53:40Z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